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85" r:id="rId3"/>
    <p:sldId id="286" r:id="rId4"/>
    <p:sldId id="287" r:id="rId5"/>
    <p:sldId id="283" r:id="rId6"/>
    <p:sldId id="284" r:id="rId7"/>
    <p:sldId id="290" r:id="rId8"/>
    <p:sldId id="289" r:id="rId9"/>
    <p:sldId id="291" r:id="rId10"/>
    <p:sldId id="292" r:id="rId11"/>
    <p:sldId id="312" r:id="rId12"/>
    <p:sldId id="262" r:id="rId13"/>
    <p:sldId id="295" r:id="rId14"/>
    <p:sldId id="297" r:id="rId15"/>
    <p:sldId id="294" r:id="rId16"/>
    <p:sldId id="301" r:id="rId17"/>
    <p:sldId id="300" r:id="rId18"/>
    <p:sldId id="302" r:id="rId19"/>
    <p:sldId id="298" r:id="rId20"/>
    <p:sldId id="310" r:id="rId21"/>
    <p:sldId id="309" r:id="rId22"/>
    <p:sldId id="308" r:id="rId23"/>
    <p:sldId id="307" r:id="rId24"/>
    <p:sldId id="311" r:id="rId25"/>
    <p:sldId id="282" r:id="rId26"/>
    <p:sldId id="258" r:id="rId27"/>
    <p:sldId id="259" r:id="rId28"/>
    <p:sldId id="260" r:id="rId29"/>
    <p:sldId id="261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90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22038-0CE8-CF43-9095-6054BFDCBFBE}" type="datetimeFigureOut">
              <a:rPr lang="en-US" smtClean="0"/>
              <a:t>6/20/19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69FFB-ED45-B14D-BD91-291C5F3C2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5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6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0799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3000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0640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021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22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712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2019/06/20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616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2019/06/20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6534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2019/06/20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6118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710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972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C4305-28DE-4DD2-9345-62D74EC87A2B}" type="datetimeFigureOut">
              <a:rPr lang="en-ZA" smtClean="0"/>
              <a:t>2019/06/20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0573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EEFE81-150A-1449-9D96-8FEA12F1AF0C}"/>
              </a:ext>
            </a:extLst>
          </p:cNvPr>
          <p:cNvSpPr/>
          <p:nvPr/>
        </p:nvSpPr>
        <p:spPr>
          <a:xfrm>
            <a:off x="0" y="0"/>
            <a:ext cx="9144000" cy="4069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CABB26-BA61-478D-9A2B-FC1B7E396DD2}"/>
              </a:ext>
            </a:extLst>
          </p:cNvPr>
          <p:cNvSpPr/>
          <p:nvPr/>
        </p:nvSpPr>
        <p:spPr>
          <a:xfrm>
            <a:off x="497780" y="791394"/>
            <a:ext cx="832153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44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data_wrangling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() &amp;&amp;</a:t>
            </a:r>
          </a:p>
          <a:p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ZA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"manipulation"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%in%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C1B1DD-2B12-4D1B-94DA-05BC3B56E74B}"/>
              </a:ext>
            </a:extLst>
          </p:cNvPr>
          <p:cNvSpPr/>
          <p:nvPr/>
        </p:nvSpPr>
        <p:spPr>
          <a:xfrm>
            <a:off x="332216" y="4517271"/>
            <a:ext cx="411042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 err="1">
                <a:latin typeface="Consolas" panose="020B0609020204030204" pitchFamily="49" charset="0"/>
              </a:rPr>
              <a:t>postgraduate_workshop</a:t>
            </a:r>
            <a:r>
              <a:rPr lang="en-ZA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Z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dept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Biological Sciences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presenter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latin typeface="Consolas" panose="020B0609020204030204" pitchFamily="49" charset="0"/>
              </a:rPr>
              <a:t>c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Ruan van Mazijk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MSc </a:t>
            </a:r>
            <a:r>
              <a:rPr lang="nl-NL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candidate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 )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ZA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B40531-88E2-DF49-A748-D0A876BE16AA}"/>
              </a:ext>
            </a:extLst>
          </p:cNvPr>
          <p:cNvGrpSpPr/>
          <p:nvPr/>
        </p:nvGrpSpPr>
        <p:grpSpPr>
          <a:xfrm>
            <a:off x="1" y="3033147"/>
            <a:ext cx="9144000" cy="711696"/>
            <a:chOff x="1" y="3033147"/>
            <a:chExt cx="9144000" cy="7116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3A1732-2496-450A-9862-D073F83F3A0D}"/>
                </a:ext>
              </a:extLst>
            </p:cNvPr>
            <p:cNvSpPr/>
            <p:nvPr/>
          </p:nvSpPr>
          <p:spPr>
            <a:xfrm>
              <a:off x="1" y="3036957"/>
              <a:ext cx="914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ZA" sz="4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🐨🐟🌿 %&gt;%    %&gt;%    %&gt;% 🤓📊🥰</a:t>
              </a:r>
              <a:endParaRPr lang="en-ZA" sz="4000" dirty="0">
                <a:latin typeface="Consolas" panose="020B0609020204030204" pitchFamily="49" charset="0"/>
              </a:endParaRPr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4E11C763-E97A-A44A-BEB9-EF76F9AD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913" y="3054152"/>
              <a:ext cx="607481" cy="59641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85C400-2AD9-A843-9484-8001DC7E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0608" y="3033147"/>
              <a:ext cx="607481" cy="60748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B36C04-99AC-F546-8776-5A72AACE5CBC}"/>
              </a:ext>
            </a:extLst>
          </p:cNvPr>
          <p:cNvGrpSpPr/>
          <p:nvPr/>
        </p:nvGrpSpPr>
        <p:grpSpPr>
          <a:xfrm>
            <a:off x="4442637" y="4770760"/>
            <a:ext cx="4565141" cy="1292086"/>
            <a:chOff x="4788416" y="4372584"/>
            <a:chExt cx="4565141" cy="12920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81F0B3-5386-4AA0-8150-1F8C27C462A0}"/>
                </a:ext>
              </a:extLst>
            </p:cNvPr>
            <p:cNvSpPr/>
            <p:nvPr/>
          </p:nvSpPr>
          <p:spPr>
            <a:xfrm>
              <a:off x="6054505" y="4372584"/>
              <a:ext cx="13471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logos()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A64C7A-65E0-49CA-8463-4C95A5804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155" y="4761656"/>
              <a:ext cx="922787" cy="9030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38D0BD-26E9-4188-9B8B-8C1578A12A9F}"/>
                </a:ext>
              </a:extLst>
            </p:cNvPr>
            <p:cNvSpPr/>
            <p:nvPr/>
          </p:nvSpPr>
          <p:spPr>
            <a:xfrm>
              <a:off x="4788416" y="4379472"/>
              <a:ext cx="1257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face()</a:t>
              </a:r>
            </a:p>
          </p:txBody>
        </p:sp>
        <p:pic>
          <p:nvPicPr>
            <p:cNvPr id="16" name="Picture 15" descr="A person standing in front of a flower&#10;&#10;Description automatically generated">
              <a:extLst>
                <a:ext uri="{FF2B5EF4-FFF2-40B4-BE49-F238E27FC236}">
                  <a16:creationId xmlns:a16="http://schemas.microsoft.com/office/drawing/2014/main" id="{2E5133AD-C596-D44E-9F75-9BEBC484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097" y="4748804"/>
              <a:ext cx="903014" cy="903014"/>
            </a:xfrm>
            <a:prstGeom prst="ellipse">
              <a:avLst/>
            </a:prstGeom>
          </p:spPr>
        </p:pic>
        <p:pic>
          <p:nvPicPr>
            <p:cNvPr id="3" name="Picture 2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715A4F82-5DFE-FE46-B419-8052F83F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942" y="4855109"/>
              <a:ext cx="2348615" cy="8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853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D6759D-AF85-2A4B-A869-BE37B5FA54E3}"/>
              </a:ext>
            </a:extLst>
          </p:cNvPr>
          <p:cNvSpPr txBox="1">
            <a:spLocks/>
          </p:cNvSpPr>
          <p:nvPr/>
        </p:nvSpPr>
        <p:spPr>
          <a:xfrm>
            <a:off x="628650" y="2592729"/>
            <a:ext cx="7886700" cy="3584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Boost your skills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Think about your data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146741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73C72E-9316-144D-BE80-FAE3080CCA89}"/>
              </a:ext>
            </a:extLst>
          </p:cNvPr>
          <p:cNvSpPr/>
          <p:nvPr/>
        </p:nvSpPr>
        <p:spPr>
          <a:xfrm>
            <a:off x="607132" y="2921168"/>
            <a:ext cx="79297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6000" dirty="0" err="1">
                <a:solidFill>
                  <a:srgbClr val="000000"/>
                </a:solidFill>
                <a:latin typeface="Avenir Book" panose="02000503020000020003" pitchFamily="2" charset="0"/>
              </a:rPr>
              <a:t>tinyurl.com</a:t>
            </a:r>
            <a:r>
              <a:rPr lang="en-GB" sz="6000" dirty="0">
                <a:solidFill>
                  <a:srgbClr val="000000"/>
                </a:solidFill>
                <a:latin typeface="Avenir Book" panose="02000503020000020003" pitchFamily="2" charset="0"/>
              </a:rPr>
              <a:t>/r-with-</a:t>
            </a:r>
            <a:r>
              <a:rPr lang="en-GB" sz="6000" dirty="0" err="1">
                <a:solidFill>
                  <a:srgbClr val="000000"/>
                </a:solidFill>
                <a:latin typeface="Avenir Book" panose="02000503020000020003" pitchFamily="2" charset="0"/>
              </a:rPr>
              <a:t>ruan</a:t>
            </a:r>
            <a:endParaRPr lang="en-US" sz="6000" dirty="0">
              <a:latin typeface="Avenir Book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23D00-913E-5745-B3A7-7371B2B281E1}"/>
              </a:ext>
            </a:extLst>
          </p:cNvPr>
          <p:cNvSpPr txBox="1"/>
          <p:nvPr/>
        </p:nvSpPr>
        <p:spPr>
          <a:xfrm>
            <a:off x="2991310" y="2047555"/>
            <a:ext cx="316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Follow along here:</a:t>
            </a:r>
          </a:p>
        </p:txBody>
      </p:sp>
    </p:spTree>
    <p:extLst>
      <p:ext uri="{BB962C8B-B14F-4D97-AF65-F5344CB8AC3E}">
        <p14:creationId xmlns:p14="http://schemas.microsoft.com/office/powerpoint/2010/main" val="296146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969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601378" y="2521058"/>
            <a:ext cx="242066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DAY 1</a:t>
            </a:r>
            <a:endParaRPr lang="en-US" sz="2400" dirty="0">
              <a:latin typeface="Avenir Book" panose="02000503020000020003" pitchFamily="2" charset="0"/>
            </a:endParaRPr>
          </a:p>
          <a:p>
            <a:pPr algn="ctr"/>
            <a:endParaRPr lang="en-US" sz="2000" dirty="0">
              <a:latin typeface="Avenir Book" panose="02000503020000020003" pitchFamily="2" charset="0"/>
            </a:endParaRP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Tidy data principles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&amp;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58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71BF27-E642-FD43-BCF1-3E20661C307A}"/>
              </a:ext>
            </a:extLst>
          </p:cNvPr>
          <p:cNvGrpSpPr/>
          <p:nvPr/>
        </p:nvGrpSpPr>
        <p:grpSpPr>
          <a:xfrm>
            <a:off x="601378" y="2521058"/>
            <a:ext cx="7946053" cy="1815883"/>
            <a:chOff x="634216" y="3428999"/>
            <a:chExt cx="7946053" cy="181588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59883A-79DA-E448-A43C-C782E7B5F389}"/>
                </a:ext>
              </a:extLst>
            </p:cNvPr>
            <p:cNvSpPr txBox="1"/>
            <p:nvPr/>
          </p:nvSpPr>
          <p:spPr>
            <a:xfrm>
              <a:off x="634216" y="3428999"/>
              <a:ext cx="2420663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1</a:t>
              </a:r>
              <a:endParaRPr lang="en-US" sz="2400" dirty="0">
                <a:latin typeface="Avenir Book" panose="02000503020000020003" pitchFamily="2" charset="0"/>
              </a:endParaRP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Tidy data principles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4976C1-340E-8346-A881-B337B22561B5}"/>
                </a:ext>
              </a:extLst>
            </p:cNvPr>
            <p:cNvSpPr txBox="1"/>
            <p:nvPr/>
          </p:nvSpPr>
          <p:spPr>
            <a:xfrm>
              <a:off x="3367158" y="3428999"/>
              <a:ext cx="2475358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2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Manipulating data I: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Intro to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0961C0-2CA1-1C4E-94D5-2A96A1F3D2FB}"/>
                </a:ext>
              </a:extLst>
            </p:cNvPr>
            <p:cNvSpPr txBox="1"/>
            <p:nvPr/>
          </p:nvSpPr>
          <p:spPr>
            <a:xfrm>
              <a:off x="6037585" y="3429000"/>
              <a:ext cx="2542684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3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Manipulating data II:</a:t>
              </a:r>
            </a:p>
            <a:p>
              <a:pPr algn="ctr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::mutate()</a:t>
              </a:r>
              <a:endParaRPr lang="en-US" sz="20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friends</a:t>
              </a:r>
            </a:p>
          </p:txBody>
        </p:sp>
      </p:grp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CF9726EF-53C5-0C4A-9A50-0C2E4DA7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6" y="4336940"/>
            <a:ext cx="1860219" cy="21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00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884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</p:spTree>
    <p:extLst>
      <p:ext uri="{BB962C8B-B14F-4D97-AF65-F5344CB8AC3E}">
        <p14:creationId xmlns:p14="http://schemas.microsoft.com/office/powerpoint/2010/main" val="1096234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0742FB-C028-0F42-8084-177DA3DC5979}"/>
              </a:ext>
            </a:extLst>
          </p:cNvPr>
          <p:cNvSpPr/>
          <p:nvPr/>
        </p:nvSpPr>
        <p:spPr>
          <a:xfrm>
            <a:off x="814002" y="3740357"/>
            <a:ext cx="3413114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   which()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587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0742FB-C028-0F42-8084-177DA3DC5979}"/>
              </a:ext>
            </a:extLst>
          </p:cNvPr>
          <p:cNvSpPr/>
          <p:nvPr/>
        </p:nvSpPr>
        <p:spPr>
          <a:xfrm>
            <a:off x="814002" y="3740357"/>
            <a:ext cx="3413114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   which()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CDA692-B2DA-4C4A-9FAC-559C45B6392C}"/>
              </a:ext>
            </a:extLst>
          </p:cNvPr>
          <p:cNvGrpSpPr/>
          <p:nvPr/>
        </p:nvGrpSpPr>
        <p:grpSpPr>
          <a:xfrm>
            <a:off x="5486400" y="3740357"/>
            <a:ext cx="3186930" cy="2752517"/>
            <a:chOff x="5486400" y="3740357"/>
            <a:chExt cx="3186930" cy="27525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8BD748-8884-4F4C-BC35-CC6A29161F46}"/>
                </a:ext>
              </a:extLst>
            </p:cNvPr>
            <p:cNvSpPr txBox="1"/>
            <p:nvPr/>
          </p:nvSpPr>
          <p:spPr>
            <a:xfrm>
              <a:off x="5486400" y="3740357"/>
              <a:ext cx="27238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tidyverse</a:t>
              </a:r>
              <a:endParaRPr lang="en-US" sz="4000" dirty="0"/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A12A0283-8977-9445-9949-4BF73AE32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4448243"/>
              <a:ext cx="1771054" cy="2044631"/>
            </a:xfrm>
            <a:prstGeom prst="rect">
              <a:avLst/>
            </a:prstGeom>
          </p:spPr>
        </p:pic>
        <p:pic>
          <p:nvPicPr>
            <p:cNvPr id="9" name="Picture 8" descr="A close up of a sign&#10;&#10;Description automatically generated">
              <a:extLst>
                <a:ext uri="{FF2B5EF4-FFF2-40B4-BE49-F238E27FC236}">
                  <a16:creationId xmlns:a16="http://schemas.microsoft.com/office/drawing/2014/main" id="{E0953BEA-1CAC-FB44-B952-AD486DB16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480" y="5273156"/>
              <a:ext cx="571925" cy="662843"/>
            </a:xfrm>
            <a:prstGeom prst="rect">
              <a:avLst/>
            </a:prstGeom>
          </p:spPr>
        </p:pic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F71B4665-2BB2-3B42-AB21-22DCC6092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3518" y="4803509"/>
              <a:ext cx="571925" cy="66284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A4E280-1BED-3F45-8526-E651B130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1405" y="5273156"/>
              <a:ext cx="571925" cy="662843"/>
            </a:xfrm>
            <a:prstGeom prst="rect">
              <a:avLst/>
            </a:prstGeom>
          </p:spPr>
        </p:pic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AFF94682-7232-9B4A-97DD-21955A01B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506" y="4820634"/>
              <a:ext cx="571925" cy="662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44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5581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7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1D5C9-5467-504D-96D0-DAA7457F796B}"/>
              </a:ext>
            </a:extLst>
          </p:cNvPr>
          <p:cNvSpPr txBox="1"/>
          <p:nvPr/>
        </p:nvSpPr>
        <p:spPr>
          <a:xfrm rot="1324460">
            <a:off x="6610311" y="1074419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</a:t>
            </a:r>
          </a:p>
        </p:txBody>
      </p:sp>
    </p:spTree>
    <p:extLst>
      <p:ext uri="{BB962C8B-B14F-4D97-AF65-F5344CB8AC3E}">
        <p14:creationId xmlns:p14="http://schemas.microsoft.com/office/powerpoint/2010/main" val="3769283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A1B83-8D8B-B048-943A-B072A8E8C818}"/>
              </a:ext>
            </a:extLst>
          </p:cNvPr>
          <p:cNvSpPr txBox="1"/>
          <p:nvPr/>
        </p:nvSpPr>
        <p:spPr>
          <a:xfrm rot="1324460">
            <a:off x="6185514" y="1074419"/>
            <a:ext cx="1726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</a:t>
            </a:r>
          </a:p>
        </p:txBody>
      </p:sp>
    </p:spTree>
    <p:extLst>
      <p:ext uri="{BB962C8B-B14F-4D97-AF65-F5344CB8AC3E}">
        <p14:creationId xmlns:p14="http://schemas.microsoft.com/office/powerpoint/2010/main" val="1001366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B3B52-2933-DD45-B5FD-C44890D5ABE1}"/>
              </a:ext>
            </a:extLst>
          </p:cNvPr>
          <p:cNvSpPr txBox="1"/>
          <p:nvPr/>
        </p:nvSpPr>
        <p:spPr>
          <a:xfrm rot="1324460">
            <a:off x="5760720" y="1074419"/>
            <a:ext cx="2576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</a:t>
            </a:r>
          </a:p>
        </p:txBody>
      </p:sp>
    </p:spTree>
    <p:extLst>
      <p:ext uri="{BB962C8B-B14F-4D97-AF65-F5344CB8AC3E}">
        <p14:creationId xmlns:p14="http://schemas.microsoft.com/office/powerpoint/2010/main" val="129314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D6434-A4E6-1F4C-9353-158E045D8D91}"/>
              </a:ext>
            </a:extLst>
          </p:cNvPr>
          <p:cNvSpPr txBox="1"/>
          <p:nvPr/>
        </p:nvSpPr>
        <p:spPr>
          <a:xfrm rot="1324460">
            <a:off x="5335924" y="1074419"/>
            <a:ext cx="342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 🤕</a:t>
            </a:r>
          </a:p>
        </p:txBody>
      </p:sp>
    </p:spTree>
    <p:extLst>
      <p:ext uri="{BB962C8B-B14F-4D97-AF65-F5344CB8AC3E}">
        <p14:creationId xmlns:p14="http://schemas.microsoft.com/office/powerpoint/2010/main" val="1239822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A697-A9CE-3E4F-B7F5-E324F718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  <a:cs typeface="Consolas" panose="020B0609020204030204" pitchFamily="49" charset="0"/>
              </a:rPr>
              <a:t>A motivating example…</a:t>
            </a:r>
          </a:p>
        </p:txBody>
      </p:sp>
    </p:spTree>
    <p:extLst>
      <p:ext uri="{BB962C8B-B14F-4D97-AF65-F5344CB8AC3E}">
        <p14:creationId xmlns:p14="http://schemas.microsoft.com/office/powerpoint/2010/main" val="3269635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</p:spTree>
    <p:extLst>
      <p:ext uri="{BB962C8B-B14F-4D97-AF65-F5344CB8AC3E}">
        <p14:creationId xmlns:p14="http://schemas.microsoft.com/office/powerpoint/2010/main" val="1099286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82296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One way to lay out your collected data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753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50900" y="1600200"/>
            <a:ext cx="7429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algn="ctr"/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Another way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😬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95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600200"/>
            <a:ext cx="508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The “best” way.</a:t>
            </a:r>
            <a:endParaRPr lang="en-US"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  <a:p>
            <a:pPr marL="0" lvl="0" indent="0" algn="ctr">
              <a:buNone/>
            </a:pPr>
            <a:r>
              <a:rPr lang="en-GB" sz="2400" dirty="0">
                <a:latin typeface="Avenir Book" panose="02000503020000020003" pitchFamily="2" charset="0"/>
                <a:cs typeface="Consolas" panose="020B0609020204030204" pitchFamily="49" charset="0"/>
              </a:rPr>
              <a:t>(</a:t>
            </a: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Will make your life easiest in the long-term.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)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178AB-42D9-1F46-808A-FF78CA365889}"/>
              </a:ext>
            </a:extLst>
          </p:cNvPr>
          <p:cNvSpPr txBox="1"/>
          <p:nvPr/>
        </p:nvSpPr>
        <p:spPr>
          <a:xfrm rot="20518587">
            <a:off x="63200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😍😘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02C1-8B91-1A4B-A46D-6948B8299F10}"/>
              </a:ext>
            </a:extLst>
          </p:cNvPr>
          <p:cNvSpPr txBox="1"/>
          <p:nvPr/>
        </p:nvSpPr>
        <p:spPr>
          <a:xfrm rot="1944620">
            <a:off x="702935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👄😳</a:t>
            </a:r>
          </a:p>
        </p:txBody>
      </p:sp>
    </p:spTree>
    <p:extLst>
      <p:ext uri="{BB962C8B-B14F-4D97-AF65-F5344CB8AC3E}">
        <p14:creationId xmlns:p14="http://schemas.microsoft.com/office/powerpoint/2010/main" val="3383038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</p:txBody>
      </p:sp>
    </p:spTree>
    <p:extLst>
      <p:ext uri="{BB962C8B-B14F-4D97-AF65-F5344CB8AC3E}">
        <p14:creationId xmlns:p14="http://schemas.microsoft.com/office/powerpoint/2010/main" val="1523300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</p:txBody>
      </p:sp>
    </p:spTree>
    <p:extLst>
      <p:ext uri="{BB962C8B-B14F-4D97-AF65-F5344CB8AC3E}">
        <p14:creationId xmlns:p14="http://schemas.microsoft.com/office/powerpoint/2010/main" val="687665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Been working with R for 4½ years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Every major project I’ve done…</a:t>
            </a:r>
            <a:endParaRPr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7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lant in a grassy field&#10;&#10;Description automatically generated">
            <a:extLst>
              <a:ext uri="{FF2B5EF4-FFF2-40B4-BE49-F238E27FC236}">
                <a16:creationId xmlns:a16="http://schemas.microsoft.com/office/drawing/2014/main" id="{122E8EB8-A7E0-B54A-9EDC-B24A3E645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0" r="8028"/>
          <a:stretch/>
        </p:blipFill>
        <p:spPr>
          <a:xfrm>
            <a:off x="6098409" y="1705761"/>
            <a:ext cx="3058342" cy="5167649"/>
          </a:xfrm>
          <a:prstGeom prst="rect">
            <a:avLst/>
          </a:prstGeom>
        </p:spPr>
      </p:pic>
      <p:pic>
        <p:nvPicPr>
          <p:cNvPr id="8" name="Picture 7" descr="A tree in a field&#10;&#10;Description automatically generated">
            <a:extLst>
              <a:ext uri="{FF2B5EF4-FFF2-40B4-BE49-F238E27FC236}">
                <a16:creationId xmlns:a16="http://schemas.microsoft.com/office/drawing/2014/main" id="{E3ED082B-8F6A-504C-865D-23B06BF89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6727"/>
          <a:stretch/>
        </p:blipFill>
        <p:spPr>
          <a:xfrm>
            <a:off x="3040066" y="1698056"/>
            <a:ext cx="3063870" cy="5175354"/>
          </a:xfrm>
          <a:prstGeom prst="rect">
            <a:avLst/>
          </a:prstGeom>
        </p:spPr>
      </p:pic>
      <p:pic>
        <p:nvPicPr>
          <p:cNvPr id="10" name="Picture 9" descr="A close up of a plant&#10;&#10;Description automatically generated">
            <a:extLst>
              <a:ext uri="{FF2B5EF4-FFF2-40B4-BE49-F238E27FC236}">
                <a16:creationId xmlns:a16="http://schemas.microsoft.com/office/drawing/2014/main" id="{53537F0B-21D0-AD47-B685-960C1D1652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61"/>
          <a:stretch/>
        </p:blipFill>
        <p:spPr>
          <a:xfrm>
            <a:off x="0" y="1690689"/>
            <a:ext cx="3052815" cy="51827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65E5D2-CCA8-4D4E-AADD-B5733337DF29}"/>
              </a:ext>
            </a:extLst>
          </p:cNvPr>
          <p:cNvSpPr/>
          <p:nvPr/>
        </p:nvSpPr>
        <p:spPr>
          <a:xfrm>
            <a:off x="6796610" y="6390958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Schoenus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compar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</a:t>
            </a:r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Mountatin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0A970E-867C-F34F-86D7-DEEAA4447669}"/>
              </a:ext>
            </a:extLst>
          </p:cNvPr>
          <p:cNvSpPr/>
          <p:nvPr/>
        </p:nvSpPr>
        <p:spPr>
          <a:xfrm>
            <a:off x="1782940" y="6378144"/>
            <a:ext cx="12571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ustulata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Marloth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NR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0FB5B-CE7C-E248-BB6C-F97C8FFBFBF1}"/>
              </a:ext>
            </a:extLst>
          </p:cNvPr>
          <p:cNvSpPr/>
          <p:nvPr/>
        </p:nvSpPr>
        <p:spPr>
          <a:xfrm>
            <a:off x="3732740" y="6400921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thermalis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Mountain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</p:spTree>
    <p:extLst>
      <p:ext uri="{BB962C8B-B14F-4D97-AF65-F5344CB8AC3E}">
        <p14:creationId xmlns:p14="http://schemas.microsoft.com/office/powerpoint/2010/main" val="2787611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63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</p:txBody>
      </p:sp>
    </p:spTree>
    <p:extLst>
      <p:ext uri="{BB962C8B-B14F-4D97-AF65-F5344CB8AC3E}">
        <p14:creationId xmlns:p14="http://schemas.microsoft.com/office/powerpoint/2010/main" val="2263156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</p:txBody>
      </p:sp>
    </p:spTree>
    <p:extLst>
      <p:ext uri="{BB962C8B-B14F-4D97-AF65-F5344CB8AC3E}">
        <p14:creationId xmlns:p14="http://schemas.microsoft.com/office/powerpoint/2010/main" val="2897366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3378</TotalTime>
  <Words>576</Words>
  <Application>Microsoft Macintosh PowerPoint</Application>
  <PresentationFormat>On-screen Show (4:3)</PresentationFormat>
  <Paragraphs>128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Avenir Book</vt:lpstr>
      <vt:lpstr>Calibri</vt:lpstr>
      <vt:lpstr>Calibri Light</vt:lpstr>
      <vt:lpstr>Consolas</vt:lpstr>
      <vt:lpstr>Office Theme</vt:lpstr>
      <vt:lpstr>PowerPoint Presentation</vt:lpstr>
      <vt:lpstr>&gt; introduce(    )</vt:lpstr>
      <vt:lpstr>&gt; introduce(    )</vt:lpstr>
      <vt:lpstr>&gt; introduce(    )</vt:lpstr>
      <vt:lpstr>&gt; introduce(    )</vt:lpstr>
      <vt:lpstr>&gt; introduce(    )</vt:lpstr>
      <vt:lpstr>&gt; workshop$goals</vt:lpstr>
      <vt:lpstr>&gt; workshop$goals</vt:lpstr>
      <vt:lpstr>&gt; workshop$goals</vt:lpstr>
      <vt:lpstr>&gt; workshop$goals</vt:lpstr>
      <vt:lpstr>PowerPoint Presentation</vt:lpstr>
      <vt:lpstr>&gt; workshop$outline</vt:lpstr>
      <vt:lpstr>&gt; workshop$outline[1:3]</vt:lpstr>
      <vt:lpstr>&gt; workshop$outline[1:3]</vt:lpstr>
      <vt:lpstr>&gt; workshop$outline[1:3]</vt:lpstr>
      <vt:lpstr>&gt; workshop$outline[-(1:3)]</vt:lpstr>
      <vt:lpstr>&gt; workshop$outline[-(1:3)]</vt:lpstr>
      <vt:lpstr>&gt; workshop$outline[-(1:3)]</vt:lpstr>
      <vt:lpstr>&gt; workshop$outline[-(1:3)]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motivating example…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Ruan Van Mazijk</dc:creator>
  <cp:lastModifiedBy>Ruan Van Mazijk</cp:lastModifiedBy>
  <cp:revision>59</cp:revision>
  <dcterms:created xsi:type="dcterms:W3CDTF">2019-05-06T10:04:53Z</dcterms:created>
  <dcterms:modified xsi:type="dcterms:W3CDTF">2019-06-20T10:43:55Z</dcterms:modified>
</cp:coreProperties>
</file>